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9" r:id="rId3"/>
    <p:sldId id="266" r:id="rId4"/>
    <p:sldId id="280" r:id="rId5"/>
    <p:sldId id="269" r:id="rId6"/>
    <p:sldId id="270" r:id="rId7"/>
    <p:sldId id="271" r:id="rId8"/>
    <p:sldId id="277" r:id="rId9"/>
    <p:sldId id="278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3"/>
  </p:normalViewPr>
  <p:slideViewPr>
    <p:cSldViewPr>
      <p:cViewPr varScale="1">
        <p:scale>
          <a:sx n="117" d="100"/>
          <a:sy n="117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23B8-E9FC-44A7-BE3F-D4EF518C54F2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7432E-E5E5-439D-BB17-26FF97ACEB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01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5668-AC30-4770-B2B7-69B27125F8F2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2" y="1980003"/>
            <a:ext cx="6839107" cy="113877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Voer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presentatie</a:t>
            </a:r>
            <a:r>
              <a:rPr lang="en-US" dirty="0"/>
              <a:t>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719521"/>
            <a:ext cx="6400800" cy="36933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rgbClr val="F7934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Datum of </a:t>
            </a:r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810000" y="6003635"/>
            <a:ext cx="3600000" cy="230832"/>
          </a:xfr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nl-NL" dirty="0"/>
              <a:t>Naam + Functie</a:t>
            </a:r>
          </a:p>
        </p:txBody>
      </p:sp>
    </p:spTree>
    <p:extLst>
      <p:ext uri="{BB962C8B-B14F-4D97-AF65-F5344CB8AC3E}">
        <p14:creationId xmlns:p14="http://schemas.microsoft.com/office/powerpoint/2010/main" val="36787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 dia 0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2" y="439534"/>
            <a:ext cx="6476979" cy="369332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808866"/>
            <a:ext cx="647697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rgbClr val="F7934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tweede</a:t>
            </a:r>
            <a:r>
              <a:rPr lang="en-US" dirty="0"/>
              <a:t> regel</a:t>
            </a:r>
          </a:p>
        </p:txBody>
      </p:sp>
    </p:spTree>
    <p:extLst>
      <p:ext uri="{BB962C8B-B14F-4D97-AF65-F5344CB8AC3E}">
        <p14:creationId xmlns:p14="http://schemas.microsoft.com/office/powerpoint/2010/main" val="367539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0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D885-01A9-44BB-9EDA-8AEB7CA6167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DB79-64B4-4E14-A25E-B4FF7D1244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906357"/>
            <a:ext cx="8239405" cy="553998"/>
          </a:xfrm>
        </p:spPr>
        <p:txBody>
          <a:bodyPr/>
          <a:lstStyle/>
          <a:p>
            <a:r>
              <a:rPr lang="en-US" sz="36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36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220202" cy="812530"/>
          </a:xfrm>
        </p:spPr>
        <p:txBody>
          <a:bodyPr/>
          <a:lstStyle/>
          <a:p>
            <a:endParaRPr lang="en-US" dirty="0"/>
          </a:p>
          <a:p>
            <a:endParaRPr lang="nl-NL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5525872"/>
            <a:ext cx="2412618" cy="11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2C9A227-2800-4EB9-8E7F-38308490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17" y="1784976"/>
            <a:ext cx="4343400" cy="34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A8843A-4BE6-F24C-91BA-01990A14A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403080"/>
            <a:ext cx="2781300" cy="5067300"/>
          </a:xfrm>
          <a:prstGeom prst="rect">
            <a:avLst/>
          </a:prstGeom>
        </p:spPr>
      </p:pic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0145614-09B1-6049-B59E-46A8C0FC2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51612"/>
            <a:ext cx="2628900" cy="9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9999" y="1431843"/>
            <a:ext cx="8068187" cy="4667422"/>
          </a:xfrm>
        </p:spPr>
        <p:txBody>
          <a:bodyPr>
            <a:normAutofit/>
          </a:bodyPr>
          <a:lstStyle/>
          <a:p>
            <a:r>
              <a:rPr lang="nl-NL" sz="2000" b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Oktober 2021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maken van de betonnen voeten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November 2021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aanvoer van de turbine onderdelen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November</a:t>
            </a:r>
            <a:r>
              <a:rPr lang="nl-NL" sz="2000" b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2021 – januari 2022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opbouwen van de turbines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Januari - April 2022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proefdraaien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April - </a:t>
            </a:r>
            <a:r>
              <a:rPr lang="nl-NL" sz="2000" b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Mei 2022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oplevering/overdracht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Assetmanagement door Eneco</a:t>
            </a:r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809999" y="808866"/>
            <a:ext cx="6476979" cy="369332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98520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9999" y="1431843"/>
            <a:ext cx="8068187" cy="4667422"/>
          </a:xfrm>
        </p:spPr>
        <p:txBody>
          <a:bodyPr>
            <a:normAutofit fontScale="90000"/>
          </a:bodyPr>
          <a:lstStyle/>
          <a:p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Er komt 1 fonds voor de ‘buurtschappen’ in een cirkel van 3 km: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Schoor, </a:t>
            </a:r>
            <a:r>
              <a:rPr lang="nl-NL" sz="20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Roermondseweg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Mildert, Swartbroek, Nederweert-Eind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en gedeelte van Leuken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Fonds is bedoeld voor duurzame maatschappelijke projecten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Afspraak: €1 per opgewekte MWh stroom per jaar eerste 15 jaar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Er is dus een budget te verwachten van gemiddeld  30.000 Euro/</a:t>
            </a:r>
            <a:r>
              <a:rPr lang="nl-NL" sz="20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jr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gedurende 15 jaar en daarna  0,5 Euro per MWh, dus 15.000,- Euro/</a:t>
            </a:r>
            <a:r>
              <a:rPr lang="nl-NL" sz="20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jr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Stichting op te richten die deze taak op zich 	neemt.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Windpark Weert bv houdt vinger aan de pols bij het functioneren van deze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stichting.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809999" y="808866"/>
            <a:ext cx="6476979" cy="369332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b="0" dirty="0">
                <a:solidFill>
                  <a:schemeClr val="tx1"/>
                </a:solidFill>
                <a:sym typeface="Wingdings" panose="05000000000000000000" pitchFamily="2" charset="2"/>
              </a:rPr>
              <a:t>omgevingsfonds inrichten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5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9999" y="1431843"/>
            <a:ext cx="8068187" cy="3970318"/>
          </a:xfrm>
        </p:spPr>
        <p:txBody>
          <a:bodyPr>
            <a:normAutofit/>
          </a:bodyPr>
          <a:lstStyle/>
          <a:p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Criteria voor een geschikte locatie</a:t>
            </a:r>
            <a:b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Draagvlak creëren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Onderzoek geluid en slagschaduw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Procedure bestemmingsplanwijziging en andere zienswijzen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Overleg met grondeigenaren en belanghebbenden</a:t>
            </a:r>
            <a:br>
              <a:rPr lang="nl-NL" sz="2000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773077" y="1036233"/>
            <a:ext cx="6476979" cy="369332"/>
          </a:xfrm>
        </p:spPr>
        <p:txBody>
          <a:bodyPr/>
          <a:lstStyle/>
          <a:p>
            <a:r>
              <a:rPr lang="nl-NL" dirty="0"/>
              <a:t>Zoek gebied</a:t>
            </a:r>
          </a:p>
        </p:txBody>
      </p:sp>
    </p:spTree>
    <p:extLst>
      <p:ext uri="{BB962C8B-B14F-4D97-AF65-F5344CB8AC3E}">
        <p14:creationId xmlns:p14="http://schemas.microsoft.com/office/powerpoint/2010/main" val="374985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9999" y="1431843"/>
            <a:ext cx="8068187" cy="3970318"/>
          </a:xfrm>
        </p:spPr>
        <p:txBody>
          <a:bodyPr>
            <a:normAutofit/>
          </a:bodyPr>
          <a:lstStyle/>
          <a:p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Ontwikkelingsteam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nl-NL" sz="20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Contractering</a:t>
            </a: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grondeigenaren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Keuze van de leverancier van de windturbines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Ontwerp infrastructuur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Aanbesteding </a:t>
            </a: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Financiering</a:t>
            </a:r>
            <a:br>
              <a:rPr lang="nl-NL" sz="2000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809999" y="808866"/>
            <a:ext cx="6476979" cy="369332"/>
          </a:xfrm>
        </p:spPr>
        <p:txBody>
          <a:bodyPr/>
          <a:lstStyle/>
          <a:p>
            <a:r>
              <a:rPr lang="nl-NL" dirty="0"/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83259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1A2B-6143-4274-BE3A-22315B22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/>
          <a:p>
            <a:r>
              <a:rPr lang="nl-NL" sz="2800" dirty="0"/>
              <a:t>1</a:t>
            </a:r>
            <a:r>
              <a:rPr lang="nl-NL" sz="2800" baseline="30000" dirty="0"/>
              <a:t>e</a:t>
            </a:r>
            <a:r>
              <a:rPr lang="nl-NL" sz="2800" dirty="0"/>
              <a:t> paal op 4 juni 2021</a:t>
            </a:r>
          </a:p>
        </p:txBody>
      </p:sp>
      <p:pic>
        <p:nvPicPr>
          <p:cNvPr id="4" name="Tijdelijke aanduiding voor inhoud 3" descr="Afbeelding met grond, lucht, buiten, surfen&#10;&#10;Automatisch gegenereerde beschrijving">
            <a:extLst>
              <a:ext uri="{FF2B5EF4-FFF2-40B4-BE49-F238E27FC236}">
                <a16:creationId xmlns:a16="http://schemas.microsoft.com/office/drawing/2014/main" id="{2AD1ED3D-1173-48B0-BA8E-3071A11D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8" y="1371600"/>
            <a:ext cx="7461164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9999" y="1431843"/>
            <a:ext cx="8068187" cy="3970318"/>
          </a:xfrm>
        </p:spPr>
        <p:txBody>
          <a:bodyPr>
            <a:normAutofit/>
          </a:bodyPr>
          <a:lstStyle/>
          <a:p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809999" y="808866"/>
            <a:ext cx="6476979" cy="369332"/>
          </a:xfrm>
        </p:spPr>
        <p:txBody>
          <a:bodyPr/>
          <a:lstStyle/>
          <a:p>
            <a:r>
              <a:rPr lang="nl-NL" dirty="0" err="1"/>
              <a:t>Enercon</a:t>
            </a:r>
            <a:r>
              <a:rPr lang="nl-NL" dirty="0"/>
              <a:t> turbines</a:t>
            </a:r>
          </a:p>
        </p:txBody>
      </p:sp>
      <p:pic>
        <p:nvPicPr>
          <p:cNvPr id="6" name="Afbeelding 5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857FD4B8-DB98-594D-BDDC-6AD1F3F40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31843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45615"/>
            <a:ext cx="7343398" cy="4748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79346"/>
                </a:solidFill>
                <a:latin typeface="+mn-lt"/>
                <a:ea typeface="+mn-ea"/>
                <a:cs typeface="+mn-cs"/>
              </a:rPr>
              <a:t>Specificaties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31767" y="1504604"/>
            <a:ext cx="80965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mast van de molens worden 130 hoog en de bladen 70 m. </a:t>
            </a:r>
            <a:br>
              <a:rPr lang="nl-NL" sz="2000" dirty="0"/>
            </a:br>
            <a:r>
              <a:rPr lang="nl-NL" sz="2000" dirty="0"/>
              <a:t>In totaal dus 200 m. 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capaciteit van de molens is 4,2 MW x 3 = 12,6 MW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Te verwachten stroomopbrengst 30.000 MWH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Dat is bij een gemiddeld verbruik van 3.000 KWH 10.000 huisgezinnen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stroom wordt op de markt gebracht middels een handelsplatform 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WeertEnergie</a:t>
            </a:r>
            <a:r>
              <a:rPr lang="nl-NL" sz="2000" dirty="0"/>
              <a:t> levert de opgewekte stroom via Om | Nieuwe energie</a:t>
            </a:r>
          </a:p>
          <a:p>
            <a:endParaRPr lang="nl-NL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31670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25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38343" y="4439988"/>
            <a:ext cx="2262448" cy="1629351"/>
          </a:xfrm>
        </p:spPr>
        <p:txBody>
          <a:bodyPr>
            <a:normAutofit/>
          </a:bodyPr>
          <a:lstStyle/>
          <a:p>
            <a:endParaRPr lang="nl-NL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9999" y="416499"/>
            <a:ext cx="6940730" cy="738664"/>
          </a:xfrm>
        </p:spPr>
        <p:txBody>
          <a:bodyPr wrap="square" lIns="0" tIns="0" rIns="0" bIns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100000"/>
              </a:lnSpc>
            </a:pPr>
            <a:r>
              <a:rPr lang="en-US" sz="2400" dirty="0" err="1">
                <a:solidFill>
                  <a:srgbClr val="00B0F0"/>
                </a:solidFill>
                <a:latin typeface="Verdana"/>
                <a:cs typeface="Verdana"/>
              </a:rPr>
              <a:t>Windpark</a:t>
            </a:r>
            <a:r>
              <a:rPr lang="en-US" sz="2400" dirty="0">
                <a:solidFill>
                  <a:srgbClr val="00B0F0"/>
                </a:solidFill>
                <a:latin typeface="Verdana"/>
                <a:cs typeface="Verdana"/>
              </a:rPr>
              <a:t> Weert</a:t>
            </a:r>
            <a:endParaRPr lang="nl-NL"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6122300"/>
            <a:ext cx="1105062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809999" y="808866"/>
            <a:ext cx="6476979" cy="369332"/>
          </a:xfrm>
        </p:spPr>
        <p:txBody>
          <a:bodyPr/>
          <a:lstStyle/>
          <a:p>
            <a:r>
              <a:rPr lang="nl-NL" dirty="0"/>
              <a:t>Uitvoering </a:t>
            </a:r>
          </a:p>
        </p:txBody>
      </p:sp>
      <p:pic>
        <p:nvPicPr>
          <p:cNvPr id="1026" name="BCB89300-D27C-4792-BBA2-74A126AF8E59">
            <a:extLst>
              <a:ext uri="{FF2B5EF4-FFF2-40B4-BE49-F238E27FC236}">
                <a16:creationId xmlns:a16="http://schemas.microsoft.com/office/drawing/2014/main" id="{DA7B5822-5E48-4DB5-BCD6-1FFF18A7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6443"/>
            <a:ext cx="348972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1B3AB079-D0B1-4214-A719-41DFC000624D">
            <a:extLst>
              <a:ext uri="{FF2B5EF4-FFF2-40B4-BE49-F238E27FC236}">
                <a16:creationId xmlns:a16="http://schemas.microsoft.com/office/drawing/2014/main" id="{13FB2EFB-9D8A-4D83-A314-9BC92725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9" y="1813523"/>
            <a:ext cx="4872037" cy="36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BF09C79-66E2-E04D-9AE3-4B1F9B4D3669}"/>
              </a:ext>
            </a:extLst>
          </p:cNvPr>
          <p:cNvSpPr txBox="1"/>
          <p:nvPr/>
        </p:nvSpPr>
        <p:spPr>
          <a:xfrm>
            <a:off x="3183531" y="60049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Heien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614898B-BBF6-7045-B73E-9B46474B7775}"/>
              </a:ext>
            </a:extLst>
          </p:cNvPr>
          <p:cNvSpPr txBox="1"/>
          <p:nvPr/>
        </p:nvSpPr>
        <p:spPr>
          <a:xfrm>
            <a:off x="4017429" y="551098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Koppensnellen</a:t>
            </a:r>
          </a:p>
        </p:txBody>
      </p:sp>
    </p:spTree>
    <p:extLst>
      <p:ext uri="{BB962C8B-B14F-4D97-AF65-F5344CB8AC3E}">
        <p14:creationId xmlns:p14="http://schemas.microsoft.com/office/powerpoint/2010/main" val="18271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E2CE-DE2D-49EC-B9F9-C4F096B8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Ankerkooi gesteld</a:t>
            </a:r>
          </a:p>
        </p:txBody>
      </p:sp>
      <p:pic>
        <p:nvPicPr>
          <p:cNvPr id="1026" name="082C2584-589F-4121-A845-FCA2D0384694">
            <a:extLst>
              <a:ext uri="{FF2B5EF4-FFF2-40B4-BE49-F238E27FC236}">
                <a16:creationId xmlns:a16="http://schemas.microsoft.com/office/drawing/2014/main" id="{414CF545-FBC6-411B-A1B7-0E7E651F7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6806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9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1B8B6-2498-4913-A256-1B07F4FB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dirty="0">
                <a:solidFill>
                  <a:srgbClr val="00B0F0"/>
                </a:solidFill>
              </a:rPr>
              <a:t>De stalen wapening voor de betonnen voet ligt klaar</a:t>
            </a:r>
          </a:p>
        </p:txBody>
      </p:sp>
      <p:pic>
        <p:nvPicPr>
          <p:cNvPr id="2050" name="E15F3BCE-1A6B-4FFE-833B-853F422318D5">
            <a:extLst>
              <a:ext uri="{FF2B5EF4-FFF2-40B4-BE49-F238E27FC236}">
                <a16:creationId xmlns:a16="http://schemas.microsoft.com/office/drawing/2014/main" id="{D8DF2854-394C-4514-8F19-3E8AD82CE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9552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75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398</Words>
  <Application>Microsoft Macintosh PowerPoint</Application>
  <PresentationFormat>Diavoorstelling (4:3)</PresentationFormat>
  <Paragraphs>47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Kantoorthema</vt:lpstr>
      <vt:lpstr>Windpark Weert</vt:lpstr>
      <vt:lpstr>1. Criteria voor een geschikte locatie  2. Draagvlak creëren   3. Onderzoek geluid en slagschaduw  4. Procedure bestemmingsplanwijziging en andere zienswijzen  5. Overleg met grondeigenaren en belanghebbenden </vt:lpstr>
      <vt:lpstr>1. Ontwikkelingsteam   2. Contractering met grondeigenaren  3. Keuze van de leverancier van de windturbines  4. Ontwerp infrastructuur  5. Aanbesteding   6. Financiering </vt:lpstr>
      <vt:lpstr>1e paal op 4 juni 2021</vt:lpstr>
      <vt:lpstr>PowerPoint-presentatie</vt:lpstr>
      <vt:lpstr>Specificaties</vt:lpstr>
      <vt:lpstr>PowerPoint-presentatie</vt:lpstr>
      <vt:lpstr>Ankerkooi gesteld</vt:lpstr>
      <vt:lpstr>De stalen wapening voor de betonnen voet ligt klaar</vt:lpstr>
      <vt:lpstr>Oktober 2021: maken van de betonnen voeten  November 2021: aanvoer van de turbine onderdelen  November 2021 – januari 2022: opbouwen van de turbines  Januari - April 2022: proefdraaien  April - Mei 2022: oplevering/overdracht   Assetmanagement door Eneco</vt:lpstr>
      <vt:lpstr>- Er komt 1 fonds voor de ‘buurtschappen’ in een cirkel van 3 km:    Schoor, Roermondseweg, De Mildert, Swartbroek, Nederweert-Eind   en gedeelte van Leuken   - Fonds is bedoeld voor duurzame maatschappelijke projecten - Afspraak: €1 per opgewekte MWh stroom per jaar eerste 15 jaar  - Er is dus een budget te verwachten van gemiddeld  30.000 Euro/jr    gedurende 15 jaar en daarna  0,5 Euro per MWh, dus 15.000,- Euro/jr  - Stichting op te richten die deze taak op zich  neemt.   Windpark Weert bv houdt vinger aan de pols bij het functioneren van deze  stichting.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Posities Windpark Weert</dc:title>
  <dc:creator>Windows User</dc:creator>
  <cp:lastModifiedBy>Arjanne van Voorst</cp:lastModifiedBy>
  <cp:revision>31</cp:revision>
  <dcterms:created xsi:type="dcterms:W3CDTF">2018-05-23T08:25:01Z</dcterms:created>
  <dcterms:modified xsi:type="dcterms:W3CDTF">2021-10-01T10:03:30Z</dcterms:modified>
</cp:coreProperties>
</file>